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
      <p:font typeface="Roboto Mon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RobotoMono-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Mono-italic.fntdata"/><Relationship Id="rId25" Type="http://schemas.openxmlformats.org/officeDocument/2006/relationships/font" Target="fonts/RobotoMono-bold.fntdata"/><Relationship Id="rId27" Type="http://schemas.openxmlformats.org/officeDocument/2006/relationships/font" Target="fonts/RobotoMon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8c8c92569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8c8c92569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8c8c92569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8c8c92569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8c8c92569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8c8c92569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b108f5600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b108f5600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bece4b73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9bece4b73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9bece4b73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9bece4b73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8df67c48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8df67c48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8df67c48a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8df67c48a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8c8c925694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c8c92569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a7d86152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a7d86152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a85abdff2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a85abdff2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a85abdff25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a85abdff25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a85abdff2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a85abdff2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a85abdff2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a85abdff2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0" y="0"/>
            <a:ext cx="9144000" cy="28341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p:nvPr/>
        </p:nvSpPr>
        <p:spPr>
          <a:xfrm>
            <a:off x="0" y="2834125"/>
            <a:ext cx="9144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3"/>
          <p:cNvSpPr/>
          <p:nvPr/>
        </p:nvSpPr>
        <p:spPr>
          <a:xfrm>
            <a:off x="0" y="0"/>
            <a:ext cx="9144000" cy="7674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Mono"/>
              <a:ea typeface="Roboto Mono"/>
              <a:cs typeface="Roboto Mono"/>
              <a:sym typeface="Roboto Mono"/>
            </a:endParaRPr>
          </a:p>
        </p:txBody>
      </p:sp>
      <p:sp>
        <p:nvSpPr>
          <p:cNvPr id="16" name="Google Shape;16;p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Roboto"/>
              <a:buChar char="●"/>
              <a:defRPr>
                <a:latin typeface="Roboto"/>
                <a:ea typeface="Roboto"/>
                <a:cs typeface="Roboto"/>
                <a:sym typeface="Roboto"/>
              </a:defRPr>
            </a:lvl1pPr>
            <a:lvl2pPr indent="-317500" lvl="1" marL="914400">
              <a:spcBef>
                <a:spcPts val="1600"/>
              </a:spcBef>
              <a:spcAft>
                <a:spcPts val="0"/>
              </a:spcAft>
              <a:buSzPts val="1400"/>
              <a:buFont typeface="Roboto"/>
              <a:buChar char="○"/>
              <a:defRPr>
                <a:latin typeface="Roboto"/>
                <a:ea typeface="Roboto"/>
                <a:cs typeface="Roboto"/>
                <a:sym typeface="Roboto"/>
              </a:defRPr>
            </a:lvl2pPr>
            <a:lvl3pPr indent="-317500" lvl="2" marL="1371600">
              <a:spcBef>
                <a:spcPts val="1600"/>
              </a:spcBef>
              <a:spcAft>
                <a:spcPts val="0"/>
              </a:spcAft>
              <a:buSzPts val="1400"/>
              <a:buFont typeface="Roboto"/>
              <a:buChar char="■"/>
              <a:defRPr>
                <a:latin typeface="Roboto"/>
                <a:ea typeface="Roboto"/>
                <a:cs typeface="Roboto"/>
                <a:sym typeface="Roboto"/>
              </a:defRPr>
            </a:lvl3pPr>
            <a:lvl4pPr indent="-317500" lvl="3" marL="1828800">
              <a:spcBef>
                <a:spcPts val="1600"/>
              </a:spcBef>
              <a:spcAft>
                <a:spcPts val="0"/>
              </a:spcAft>
              <a:buSzPts val="1400"/>
              <a:buFont typeface="Roboto"/>
              <a:buChar char="●"/>
              <a:defRPr>
                <a:latin typeface="Roboto"/>
                <a:ea typeface="Roboto"/>
                <a:cs typeface="Roboto"/>
                <a:sym typeface="Roboto"/>
              </a:defRPr>
            </a:lvl4pPr>
            <a:lvl5pPr indent="-317500" lvl="4" marL="2286000">
              <a:spcBef>
                <a:spcPts val="1600"/>
              </a:spcBef>
              <a:spcAft>
                <a:spcPts val="0"/>
              </a:spcAft>
              <a:buSzPts val="1400"/>
              <a:buFont typeface="Roboto"/>
              <a:buChar char="○"/>
              <a:defRPr>
                <a:latin typeface="Roboto"/>
                <a:ea typeface="Roboto"/>
                <a:cs typeface="Roboto"/>
                <a:sym typeface="Roboto"/>
              </a:defRPr>
            </a:lvl5pPr>
            <a:lvl6pPr indent="-317500" lvl="5" marL="2743200">
              <a:spcBef>
                <a:spcPts val="1600"/>
              </a:spcBef>
              <a:spcAft>
                <a:spcPts val="0"/>
              </a:spcAft>
              <a:buSzPts val="1400"/>
              <a:buFont typeface="Roboto"/>
              <a:buChar char="■"/>
              <a:defRPr>
                <a:latin typeface="Roboto"/>
                <a:ea typeface="Roboto"/>
                <a:cs typeface="Roboto"/>
                <a:sym typeface="Roboto"/>
              </a:defRPr>
            </a:lvl6pPr>
            <a:lvl7pPr indent="-317500" lvl="6" marL="3200400">
              <a:spcBef>
                <a:spcPts val="1600"/>
              </a:spcBef>
              <a:spcAft>
                <a:spcPts val="0"/>
              </a:spcAft>
              <a:buSzPts val="1400"/>
              <a:buFont typeface="Roboto"/>
              <a:buChar char="●"/>
              <a:defRPr>
                <a:latin typeface="Roboto"/>
                <a:ea typeface="Roboto"/>
                <a:cs typeface="Roboto"/>
                <a:sym typeface="Roboto"/>
              </a:defRPr>
            </a:lvl7pPr>
            <a:lvl8pPr indent="-317500" lvl="7" marL="3657600">
              <a:spcBef>
                <a:spcPts val="1600"/>
              </a:spcBef>
              <a:spcAft>
                <a:spcPts val="0"/>
              </a:spcAft>
              <a:buSzPts val="1400"/>
              <a:buFont typeface="Roboto"/>
              <a:buChar char="○"/>
              <a:defRPr>
                <a:latin typeface="Roboto"/>
                <a:ea typeface="Roboto"/>
                <a:cs typeface="Roboto"/>
                <a:sym typeface="Roboto"/>
              </a:defRPr>
            </a:lvl8pPr>
            <a:lvl9pPr indent="-317500" lvl="8" marL="4114800">
              <a:spcBef>
                <a:spcPts val="1600"/>
              </a:spcBef>
              <a:spcAft>
                <a:spcPts val="1600"/>
              </a:spcAft>
              <a:buSzPts val="1400"/>
              <a:buFont typeface="Roboto"/>
              <a:buChar char="■"/>
              <a:defRPr>
                <a:latin typeface="Roboto"/>
                <a:ea typeface="Roboto"/>
                <a:cs typeface="Roboto"/>
                <a:sym typeface="Roboto"/>
              </a:defRPr>
            </a:lvl9pPr>
          </a:lstStyle>
          <a:p/>
        </p:txBody>
      </p:sp>
      <p:sp>
        <p:nvSpPr>
          <p:cNvPr id="17" name="Google Shape;17;p3"/>
          <p:cNvSpPr/>
          <p:nvPr/>
        </p:nvSpPr>
        <p:spPr>
          <a:xfrm>
            <a:off x="0" y="767400"/>
            <a:ext cx="9144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9" name="Shape 19"/>
        <p:cNvGrpSpPr/>
        <p:nvPr/>
      </p:nvGrpSpPr>
      <p:grpSpPr>
        <a:xfrm>
          <a:off x="0" y="0"/>
          <a:ext cx="0" cy="0"/>
          <a:chOff x="0" y="0"/>
          <a:chExt cx="0" cy="0"/>
        </a:xfrm>
      </p:grpSpPr>
      <p:sp>
        <p:nvSpPr>
          <p:cNvPr id="20" name="Google Shape;20;p4"/>
          <p:cNvSpPr/>
          <p:nvPr/>
        </p:nvSpPr>
        <p:spPr>
          <a:xfrm>
            <a:off x="0" y="0"/>
            <a:ext cx="9144000" cy="7674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p:nvPr/>
        </p:nvSpPr>
        <p:spPr>
          <a:xfrm>
            <a:off x="0" y="767400"/>
            <a:ext cx="9144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5"/>
          <p:cNvSpPr/>
          <p:nvPr/>
        </p:nvSpPr>
        <p:spPr>
          <a:xfrm>
            <a:off x="0" y="0"/>
            <a:ext cx="9144000" cy="7674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p:nvPr/>
        </p:nvSpPr>
        <p:spPr>
          <a:xfrm>
            <a:off x="0" y="767400"/>
            <a:ext cx="9144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6"/>
          <p:cNvSpPr txBox="1"/>
          <p:nvPr>
            <p:ph idx="1" type="body"/>
          </p:nvPr>
        </p:nvSpPr>
        <p:spPr>
          <a:xfrm>
            <a:off x="298450" y="11510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6"/>
          <p:cNvSpPr/>
          <p:nvPr/>
        </p:nvSpPr>
        <p:spPr>
          <a:xfrm>
            <a:off x="0" y="0"/>
            <a:ext cx="9144000" cy="7674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p:nvPr/>
        </p:nvSpPr>
        <p:spPr>
          <a:xfrm>
            <a:off x="0" y="767400"/>
            <a:ext cx="9144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7"/>
          <p:cNvSpPr/>
          <p:nvPr/>
        </p:nvSpPr>
        <p:spPr>
          <a:xfrm>
            <a:off x="0" y="0"/>
            <a:ext cx="9144000" cy="35766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txBox="1"/>
          <p:nvPr>
            <p:ph type="title"/>
          </p:nvPr>
        </p:nvSpPr>
        <p:spPr>
          <a:xfrm>
            <a:off x="490250" y="450150"/>
            <a:ext cx="6367800" cy="30960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7"/>
          <p:cNvSpPr/>
          <p:nvPr/>
        </p:nvSpPr>
        <p:spPr>
          <a:xfrm>
            <a:off x="-26525" y="3576475"/>
            <a:ext cx="9144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8"/>
          <p:cNvSpPr/>
          <p:nvPr/>
        </p:nvSpPr>
        <p:spPr>
          <a:xfrm>
            <a:off x="4572000" y="0"/>
            <a:ext cx="4572000" cy="5143500"/>
          </a:xfrm>
          <a:prstGeom prst="rect">
            <a:avLst/>
          </a:prstGeom>
          <a:solidFill>
            <a:srgbClr val="3335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3354B"/>
              </a:solidFill>
            </a:endParaRPr>
          </a:p>
        </p:txBody>
      </p:sp>
      <p:sp>
        <p:nvSpPr>
          <p:cNvPr id="40" name="Google Shape;40;p8"/>
          <p:cNvSpPr/>
          <p:nvPr/>
        </p:nvSpPr>
        <p:spPr>
          <a:xfrm>
            <a:off x="0" y="0"/>
            <a:ext cx="4572000" cy="2834100"/>
          </a:xfrm>
          <a:prstGeom prst="rect">
            <a:avLst/>
          </a:prstGeom>
          <a:solidFill>
            <a:srgbClr val="1C1E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txBox="1"/>
          <p:nvPr>
            <p:ph type="title"/>
          </p:nvPr>
        </p:nvSpPr>
        <p:spPr>
          <a:xfrm>
            <a:off x="265500" y="238625"/>
            <a:ext cx="4115700" cy="2476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4" name="Google Shape;44;p8"/>
          <p:cNvSpPr/>
          <p:nvPr/>
        </p:nvSpPr>
        <p:spPr>
          <a:xfrm>
            <a:off x="0" y="2834125"/>
            <a:ext cx="4572000" cy="252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p:nvPr/>
        </p:nvSpPr>
        <p:spPr>
          <a:xfrm rot="5400000">
            <a:off x="2000700" y="2559600"/>
            <a:ext cx="5143500" cy="24300"/>
          </a:xfrm>
          <a:prstGeom prst="rect">
            <a:avLst/>
          </a:prstGeom>
          <a:solidFill>
            <a:srgbClr val="EB3C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a:lvl1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33354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63250" y="95600"/>
            <a:ext cx="7417500" cy="5760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rgbClr val="09CECE"/>
              </a:buClr>
              <a:buSzPts val="2800"/>
              <a:buFont typeface="Roboto Mono"/>
              <a:buNone/>
              <a:defRPr b="1" sz="2800">
                <a:solidFill>
                  <a:srgbClr val="09CECE"/>
                </a:solidFill>
                <a:latin typeface="Roboto Mono"/>
                <a:ea typeface="Roboto Mono"/>
                <a:cs typeface="Roboto Mono"/>
                <a:sym typeface="Roboto Mono"/>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lt1"/>
              </a:buClr>
              <a:buSzPts val="1400"/>
              <a:buFont typeface="Roboto"/>
              <a:buChar char="●"/>
              <a:defRPr>
                <a:solidFill>
                  <a:schemeClr val="lt1"/>
                </a:solidFill>
                <a:latin typeface="Roboto"/>
                <a:ea typeface="Roboto"/>
                <a:cs typeface="Roboto"/>
                <a:sym typeface="Roboto"/>
              </a:defRPr>
            </a:lvl1pPr>
            <a:lvl2pPr indent="-317500" lvl="1" marL="9144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2pPr>
            <a:lvl3pPr indent="-317500" lvl="2" marL="13716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3pPr>
            <a:lvl4pPr indent="-317500" lvl="3" marL="18288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4pPr>
            <a:lvl5pPr indent="-317500" lvl="4" marL="22860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5pPr>
            <a:lvl6pPr indent="-317500" lvl="5" marL="27432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6pPr>
            <a:lvl7pPr indent="-317500" lvl="6" marL="32004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7pPr>
            <a:lvl8pPr indent="-317500" lvl="7" marL="3657600">
              <a:lnSpc>
                <a:spcPct val="115000"/>
              </a:lnSpc>
              <a:spcBef>
                <a:spcPts val="1600"/>
              </a:spcBef>
              <a:spcAft>
                <a:spcPts val="0"/>
              </a:spcAft>
              <a:buClr>
                <a:schemeClr val="lt1"/>
              </a:buClr>
              <a:buSzPts val="1400"/>
              <a:buFont typeface="Roboto"/>
              <a:buChar char="○"/>
              <a:defRPr>
                <a:solidFill>
                  <a:schemeClr val="lt1"/>
                </a:solidFill>
                <a:latin typeface="Roboto"/>
                <a:ea typeface="Roboto"/>
                <a:cs typeface="Roboto"/>
                <a:sym typeface="Roboto"/>
              </a:defRPr>
            </a:lvl8pPr>
            <a:lvl9pPr indent="-317500" lvl="8" marL="4114800">
              <a:lnSpc>
                <a:spcPct val="115000"/>
              </a:lnSpc>
              <a:spcBef>
                <a:spcPts val="1600"/>
              </a:spcBef>
              <a:spcAft>
                <a:spcPts val="1600"/>
              </a:spcAft>
              <a:buClr>
                <a:schemeClr val="lt1"/>
              </a:buClr>
              <a:buSzPts val="1400"/>
              <a:buFont typeface="Roboto"/>
              <a:buChar char="■"/>
              <a:defRPr>
                <a:solidFill>
                  <a:schemeClr val="lt1"/>
                </a:solidFill>
                <a:latin typeface="Roboto"/>
                <a:ea typeface="Roboto"/>
                <a:cs typeface="Roboto"/>
                <a:sym typeface="Roboto"/>
              </a:defRPr>
            </a:lvl9pPr>
          </a:lstStyle>
          <a:p/>
        </p:txBody>
      </p:sp>
      <p:pic>
        <p:nvPicPr>
          <p:cNvPr id="8" name="Google Shape;8;p1"/>
          <p:cNvPicPr preferRelativeResize="0"/>
          <p:nvPr/>
        </p:nvPicPr>
        <p:blipFill>
          <a:blip r:embed="rId1">
            <a:alphaModFix/>
          </a:blip>
          <a:stretch>
            <a:fillRect/>
          </a:stretch>
        </p:blipFill>
        <p:spPr>
          <a:xfrm>
            <a:off x="7968174" y="4326475"/>
            <a:ext cx="1175825" cy="8170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tryhackme.com/room/adventofcyber2" TargetMode="External"/><Relationship Id="rId4" Type="http://schemas.openxmlformats.org/officeDocument/2006/relationships/hyperlink" Target="https://tryhackme.com/" TargetMode="External"/><Relationship Id="rId5" Type="http://schemas.openxmlformats.org/officeDocument/2006/relationships/hyperlink" Target="https://tryhackme.com/login" TargetMode="External"/><Relationship Id="rId6" Type="http://schemas.openxmlformats.org/officeDocument/2006/relationships/hyperlink" Target="https://openvpn.net/client-connect-vpn-for-window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sz="4600"/>
              <a:t>Ethical Student Hackers</a:t>
            </a:r>
            <a:endParaRPr sz="4600"/>
          </a:p>
        </p:txBody>
      </p:sp>
      <p:sp>
        <p:nvSpPr>
          <p:cNvPr id="57" name="Google Shape;57;p1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 </a:t>
            </a:r>
            <a:r>
              <a:rPr lang="en-GB"/>
              <a:t>Holiday Hackery 🎄</a:t>
            </a:r>
            <a:endParaRPr/>
          </a:p>
        </p:txBody>
      </p:sp>
      <p:pic>
        <p:nvPicPr>
          <p:cNvPr id="58" name="Google Shape;58;p12"/>
          <p:cNvPicPr preferRelativeResize="0"/>
          <p:nvPr/>
        </p:nvPicPr>
        <p:blipFill>
          <a:blip r:embed="rId3">
            <a:alphaModFix/>
          </a:blip>
          <a:stretch>
            <a:fillRect/>
          </a:stretch>
        </p:blipFill>
        <p:spPr>
          <a:xfrm>
            <a:off x="142675" y="1854175"/>
            <a:ext cx="633850" cy="8600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ph type="title"/>
          </p:nvPr>
        </p:nvSpPr>
        <p:spPr>
          <a:xfrm>
            <a:off x="265500" y="238625"/>
            <a:ext cx="4115700" cy="24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Advent of Cyber</a:t>
            </a:r>
            <a:endParaRPr/>
          </a:p>
        </p:txBody>
      </p:sp>
      <p:sp>
        <p:nvSpPr>
          <p:cNvPr id="150" name="Google Shape;150;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1500" u="sng">
                <a:solidFill>
                  <a:schemeClr val="hlink"/>
                </a:solidFill>
                <a:hlinkClick r:id="rId3"/>
              </a:rPr>
              <a:t>https://tryhackme.com/room/adventofcyber2</a:t>
            </a:r>
            <a:endParaRPr sz="1500"/>
          </a:p>
        </p:txBody>
      </p:sp>
      <p:sp>
        <p:nvSpPr>
          <p:cNvPr id="151" name="Google Shape;151;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rgbClr val="09CECE"/>
                </a:solidFill>
                <a:latin typeface="Roboto Mono"/>
                <a:ea typeface="Roboto Mono"/>
                <a:cs typeface="Roboto Mono"/>
                <a:sym typeface="Roboto Mono"/>
              </a:rPr>
              <a:t>Using TryHackMe</a:t>
            </a:r>
            <a:endParaRPr>
              <a:solidFill>
                <a:srgbClr val="09CECE"/>
              </a:solidFill>
            </a:endParaRPr>
          </a:p>
          <a:p>
            <a:pPr indent="-317500" lvl="0" marL="457200" rtl="0" algn="l">
              <a:spcBef>
                <a:spcPts val="1600"/>
              </a:spcBef>
              <a:spcAft>
                <a:spcPts val="0"/>
              </a:spcAft>
              <a:buSzPts val="1400"/>
              <a:buAutoNum type="arabicPeriod"/>
            </a:pPr>
            <a:r>
              <a:rPr lang="en-GB"/>
              <a:t>Create a TryHackMe account</a:t>
            </a:r>
            <a:endParaRPr/>
          </a:p>
          <a:p>
            <a:pPr indent="-317500" lvl="1" marL="914400" rtl="0" algn="l">
              <a:spcBef>
                <a:spcPts val="0"/>
              </a:spcBef>
              <a:spcAft>
                <a:spcPts val="0"/>
              </a:spcAft>
              <a:buSzPts val="1400"/>
              <a:buAutoNum type="alphaLcPeriod"/>
            </a:pPr>
            <a:r>
              <a:rPr lang="en-GB" u="sng">
                <a:solidFill>
                  <a:schemeClr val="accent5"/>
                </a:solidFill>
                <a:hlinkClick r:id="rId4">
                  <a:extLst>
                    <a:ext uri="{A12FA001-AC4F-418D-AE19-62706E023703}">
                      <ahyp:hlinkClr val="tx"/>
                    </a:ext>
                  </a:extLst>
                </a:hlinkClick>
              </a:rPr>
              <a:t>https://tryhackme.com/</a:t>
            </a:r>
            <a:endParaRPr/>
          </a:p>
          <a:p>
            <a:pPr indent="-317500" lvl="0" marL="457200" rtl="0" algn="l">
              <a:spcBef>
                <a:spcPts val="0"/>
              </a:spcBef>
              <a:spcAft>
                <a:spcPts val="0"/>
              </a:spcAft>
              <a:buSzPts val="1400"/>
              <a:buAutoNum type="arabicPeriod"/>
            </a:pPr>
            <a:r>
              <a:rPr lang="en-GB"/>
              <a:t>Download the OpenVPN file</a:t>
            </a:r>
            <a:endParaRPr/>
          </a:p>
          <a:p>
            <a:pPr indent="-317500" lvl="1" marL="914400" rtl="0" algn="l">
              <a:spcBef>
                <a:spcPts val="0"/>
              </a:spcBef>
              <a:spcAft>
                <a:spcPts val="0"/>
              </a:spcAft>
              <a:buSzPts val="1400"/>
              <a:buAutoNum type="alphaLcPeriod"/>
            </a:pPr>
            <a:r>
              <a:rPr lang="en-GB" u="sng">
                <a:solidFill>
                  <a:schemeClr val="accent5"/>
                </a:solidFill>
                <a:hlinkClick r:id="rId5">
                  <a:extLst>
                    <a:ext uri="{A12FA001-AC4F-418D-AE19-62706E023703}">
                      <ahyp:hlinkClr val="tx"/>
                    </a:ext>
                  </a:extLst>
                </a:hlinkClick>
              </a:rPr>
              <a:t>tryhackme.com/access</a:t>
            </a:r>
            <a:endParaRPr/>
          </a:p>
          <a:p>
            <a:pPr indent="-317500" lvl="0" marL="457200" rtl="0" algn="l">
              <a:spcBef>
                <a:spcPts val="0"/>
              </a:spcBef>
              <a:spcAft>
                <a:spcPts val="0"/>
              </a:spcAft>
              <a:buSzPts val="1400"/>
              <a:buAutoNum type="arabicPeriod"/>
            </a:pPr>
            <a:r>
              <a:rPr lang="en-GB"/>
              <a:t>Connect to the OpenVPN server</a:t>
            </a:r>
            <a:endParaRPr/>
          </a:p>
          <a:p>
            <a:pPr indent="-317500" lvl="1" marL="914400" rtl="0" algn="l">
              <a:spcBef>
                <a:spcPts val="0"/>
              </a:spcBef>
              <a:spcAft>
                <a:spcPts val="0"/>
              </a:spcAft>
              <a:buSzPts val="1400"/>
              <a:buAutoNum type="alphaLcPeriod"/>
            </a:pPr>
            <a:r>
              <a:rPr lang="en-GB"/>
              <a:t>sudo openvpn [Path To File]</a:t>
            </a:r>
            <a:endParaRPr/>
          </a:p>
          <a:p>
            <a:pPr indent="-317500" lvl="1" marL="914400" rtl="0" algn="l">
              <a:spcBef>
                <a:spcPts val="0"/>
              </a:spcBef>
              <a:spcAft>
                <a:spcPts val="0"/>
              </a:spcAft>
              <a:buSzPts val="1400"/>
              <a:buAutoNum type="alphaLcPeriod"/>
            </a:pPr>
            <a:r>
              <a:rPr lang="en-GB"/>
              <a:t>Equally on windows you can download the OpenVPN software from </a:t>
            </a:r>
            <a:r>
              <a:rPr lang="en-GB" u="sng">
                <a:solidFill>
                  <a:schemeClr val="accent5"/>
                </a:solidFill>
                <a:hlinkClick r:id="rId6">
                  <a:extLst>
                    <a:ext uri="{A12FA001-AC4F-418D-AE19-62706E023703}">
                      <ahyp:hlinkClr val="tx"/>
                    </a:ext>
                  </a:extLst>
                </a:hlinkClick>
              </a:rPr>
              <a:t>https://openvpn.net/client-connect-vpn-for-windows/</a:t>
            </a:r>
            <a:endParaRPr/>
          </a:p>
          <a:p>
            <a:pPr indent="-317500" lvl="0" marL="457200" rtl="0" algn="l">
              <a:spcBef>
                <a:spcPts val="0"/>
              </a:spcBef>
              <a:spcAft>
                <a:spcPts val="0"/>
              </a:spcAft>
              <a:buSzPts val="1400"/>
              <a:buAutoNum type="arabicPeriod"/>
            </a:pPr>
            <a:r>
              <a:rPr lang="en-GB"/>
              <a:t>Join the TryHackMe Juice Shop room and start an instance by clicking ‘Deploy’</a:t>
            </a:r>
            <a:endParaRPr/>
          </a:p>
          <a:p>
            <a:pPr indent="-317500" lvl="0" marL="457200" rtl="0" algn="l">
              <a:spcBef>
                <a:spcPts val="0"/>
              </a:spcBef>
              <a:spcAft>
                <a:spcPts val="0"/>
              </a:spcAft>
              <a:buSzPts val="1400"/>
              <a:buAutoNum type="arabicPeriod"/>
            </a:pPr>
            <a:r>
              <a:rPr lang="en-GB"/>
              <a:t>Boot up Kali, or use their web-based AttackBox (you only get an hour on a free account)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 series of CyberSecurity challenges, with a new one released each day in the runup to Christmas</a:t>
            </a:r>
            <a:endParaRPr/>
          </a:p>
          <a:p>
            <a:pPr indent="0" lvl="0" marL="0" rtl="0" algn="l">
              <a:spcBef>
                <a:spcPts val="1600"/>
              </a:spcBef>
              <a:spcAft>
                <a:spcPts val="0"/>
              </a:spcAft>
              <a:buNone/>
            </a:pPr>
            <a:r>
              <a:rPr lang="en-GB"/>
              <a:t>Aimed at beginners, with some harder challenges. They aim to cover the full spectrum of cyber!</a:t>
            </a:r>
            <a:endParaRPr/>
          </a:p>
          <a:p>
            <a:pPr indent="0" lvl="0" marL="0" rtl="0" algn="l">
              <a:spcBef>
                <a:spcPts val="1600"/>
              </a:spcBef>
              <a:spcAft>
                <a:spcPts val="0"/>
              </a:spcAft>
              <a:buNone/>
            </a:pPr>
            <a:r>
              <a:rPr lang="en-GB"/>
              <a:t>Each question gets you an entry into a raffle with a HUGE prize pool :)</a:t>
            </a:r>
            <a:endParaRPr/>
          </a:p>
          <a:p>
            <a:pPr indent="0" lvl="0" marL="0" rtl="0" algn="l">
              <a:spcBef>
                <a:spcPts val="1600"/>
              </a:spcBef>
              <a:spcAft>
                <a:spcPts val="1600"/>
              </a:spcAft>
              <a:buNone/>
            </a:pPr>
            <a:r>
              <a:rPr lang="en-GB"/>
              <a:t>We’ll be going through them on screen, but take this session at your own pace and feel free to ask for help!</a:t>
            </a:r>
            <a:endParaRPr/>
          </a:p>
        </p:txBody>
      </p:sp>
      <p:sp>
        <p:nvSpPr>
          <p:cNvPr id="157" name="Google Shape;157;p22"/>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Advent of Cyber</a:t>
            </a:r>
            <a:endParaRPr/>
          </a:p>
        </p:txBody>
      </p:sp>
      <p:pic>
        <p:nvPicPr>
          <p:cNvPr id="158" name="Google Shape;158;p22"/>
          <p:cNvPicPr preferRelativeResize="0"/>
          <p:nvPr/>
        </p:nvPicPr>
        <p:blipFill>
          <a:blip r:embed="rId3">
            <a:alphaModFix/>
          </a:blip>
          <a:stretch>
            <a:fillRect/>
          </a:stretch>
        </p:blipFill>
        <p:spPr>
          <a:xfrm>
            <a:off x="5000400" y="1900768"/>
            <a:ext cx="3663900" cy="2049827"/>
          </a:xfrm>
          <a:prstGeom prst="rect">
            <a:avLst/>
          </a:prstGeom>
          <a:noFill/>
          <a:ln>
            <a:noFill/>
          </a:ln>
        </p:spPr>
      </p:pic>
      <p:pic>
        <p:nvPicPr>
          <p:cNvPr id="159" name="Google Shape;159;p22"/>
          <p:cNvPicPr preferRelativeResize="0"/>
          <p:nvPr/>
        </p:nvPicPr>
        <p:blipFill>
          <a:blip r:embed="rId4">
            <a:alphaModFix/>
          </a:blip>
          <a:stretch>
            <a:fillRect/>
          </a:stretch>
        </p:blipFill>
        <p:spPr>
          <a:xfrm>
            <a:off x="4572000" y="1894187"/>
            <a:ext cx="998745" cy="1355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txBox="1"/>
          <p:nvPr>
            <p:ph idx="2" type="body"/>
          </p:nvPr>
        </p:nvSpPr>
        <p:spPr>
          <a:xfrm>
            <a:off x="356200" y="1152475"/>
            <a:ext cx="84762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sz="2400"/>
              <a:t>Thank you for a fantastic first semester, and we look forward to seeing you in the new year!</a:t>
            </a:r>
            <a:endParaRPr sz="2400"/>
          </a:p>
          <a:p>
            <a:pPr indent="0" lvl="0" marL="0" rtl="0" algn="ctr">
              <a:spcBef>
                <a:spcPts val="1600"/>
              </a:spcBef>
              <a:spcAft>
                <a:spcPts val="1600"/>
              </a:spcAft>
              <a:buNone/>
            </a:pPr>
            <a:r>
              <a:rPr lang="en-GB" sz="2400"/>
              <a:t>Have a great Christmas break, and keep hacking!</a:t>
            </a:r>
            <a:endParaRPr sz="2400"/>
          </a:p>
        </p:txBody>
      </p:sp>
      <p:sp>
        <p:nvSpPr>
          <p:cNvPr id="165" name="Google Shape;165;p23"/>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That’s it for Christmas!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4"/>
          <p:cNvSpPr txBox="1"/>
          <p:nvPr>
            <p:ph type="title"/>
          </p:nvPr>
        </p:nvSpPr>
        <p:spPr>
          <a:xfrm>
            <a:off x="265500" y="238625"/>
            <a:ext cx="4115700" cy="247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GB"/>
              <a:t>Upcoming Sessions</a:t>
            </a:r>
            <a:endParaRPr/>
          </a:p>
        </p:txBody>
      </p:sp>
      <p:sp>
        <p:nvSpPr>
          <p:cNvPr id="171" name="Google Shape;171;p2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What’s up next?</a:t>
            </a:r>
            <a:endParaRPr/>
          </a:p>
          <a:p>
            <a:pPr indent="0" lvl="0" marL="0" rtl="0" algn="ctr">
              <a:spcBef>
                <a:spcPts val="0"/>
              </a:spcBef>
              <a:spcAft>
                <a:spcPts val="0"/>
              </a:spcAft>
              <a:buNone/>
            </a:pPr>
            <a:r>
              <a:rPr lang="en-GB" sz="1900">
                <a:solidFill>
                  <a:srgbClr val="EB3C68"/>
                </a:solidFill>
              </a:rPr>
              <a:t>www.shefesh.com/sessions</a:t>
            </a:r>
            <a:endParaRPr sz="1900">
              <a:solidFill>
                <a:srgbClr val="EB3C68"/>
              </a:solidFill>
            </a:endParaRPr>
          </a:p>
        </p:txBody>
      </p:sp>
      <p:sp>
        <p:nvSpPr>
          <p:cNvPr id="172" name="Google Shape;172;p2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Next week</a:t>
            </a:r>
            <a:endParaRPr/>
          </a:p>
          <a:p>
            <a:pPr indent="0" lvl="0" marL="0" rtl="0" algn="l">
              <a:spcBef>
                <a:spcPts val="1600"/>
              </a:spcBef>
              <a:spcAft>
                <a:spcPts val="0"/>
              </a:spcAft>
              <a:buNone/>
            </a:pPr>
            <a:r>
              <a:rPr lang="en-GB"/>
              <a:t>The week after that</a:t>
            </a:r>
            <a:endParaRPr/>
          </a:p>
          <a:p>
            <a:pPr indent="0" lvl="0" marL="0" rtl="0" algn="l">
              <a:spcBef>
                <a:spcPts val="1600"/>
              </a:spcBef>
              <a:spcAft>
                <a:spcPts val="0"/>
              </a:spcAft>
              <a:buNone/>
            </a:pPr>
            <a:r>
              <a:rPr lang="en-GB"/>
              <a:t>And t</a:t>
            </a:r>
            <a:r>
              <a:rPr lang="en-GB"/>
              <a:t>he week after that</a:t>
            </a:r>
            <a:endParaRPr/>
          </a:p>
          <a:p>
            <a:pPr indent="0" lvl="0" marL="0" rtl="0" algn="l">
              <a:spcBef>
                <a:spcPts val="1600"/>
              </a:spcBef>
              <a:spcAft>
                <a:spcPts val="0"/>
              </a:spcAft>
              <a:buNone/>
            </a:pPr>
            <a:r>
              <a:rPr lang="en-GB"/>
              <a:t>And the week after that</a:t>
            </a:r>
            <a:endParaRPr/>
          </a:p>
          <a:p>
            <a:pPr indent="0" lvl="0" marL="0" rtl="0" algn="l">
              <a:spcBef>
                <a:spcPts val="1600"/>
              </a:spcBef>
              <a:spcAft>
                <a:spcPts val="1600"/>
              </a:spcAft>
              <a:buClr>
                <a:schemeClr val="dk1"/>
              </a:buClr>
              <a:buSzPts val="1100"/>
              <a:buFont typeface="Arial"/>
              <a:buNone/>
            </a:pPr>
            <a:r>
              <a:rPr lang="en-GB"/>
              <a:t>And the week after that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5"/>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Any Questions?</a:t>
            </a:r>
            <a:endParaRPr/>
          </a:p>
        </p:txBody>
      </p:sp>
      <p:sp>
        <p:nvSpPr>
          <p:cNvPr id="178" name="Google Shape;178;p25"/>
          <p:cNvSpPr txBox="1"/>
          <p:nvPr/>
        </p:nvSpPr>
        <p:spPr>
          <a:xfrm>
            <a:off x="2740350" y="4208475"/>
            <a:ext cx="3663300" cy="57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300">
                <a:solidFill>
                  <a:srgbClr val="EB3C68"/>
                </a:solidFill>
                <a:latin typeface="Roboto"/>
                <a:ea typeface="Roboto"/>
                <a:cs typeface="Roboto"/>
                <a:sym typeface="Roboto"/>
              </a:rPr>
              <a:t>www.shefesh.com</a:t>
            </a:r>
            <a:endParaRPr sz="2300">
              <a:solidFill>
                <a:srgbClr val="EB3C68"/>
              </a:solidFill>
              <a:latin typeface="Roboto"/>
              <a:ea typeface="Roboto"/>
              <a:cs typeface="Roboto"/>
              <a:sym typeface="Roboto"/>
            </a:endParaRPr>
          </a:p>
          <a:p>
            <a:pPr indent="0" lvl="0" marL="0" rtl="0" algn="ctr">
              <a:spcBef>
                <a:spcPts val="0"/>
              </a:spcBef>
              <a:spcAft>
                <a:spcPts val="0"/>
              </a:spcAft>
              <a:buNone/>
            </a:pPr>
            <a:r>
              <a:rPr lang="en-GB" sz="1800">
                <a:solidFill>
                  <a:schemeClr val="lt1"/>
                </a:solidFill>
                <a:latin typeface="Roboto"/>
                <a:ea typeface="Roboto"/>
                <a:cs typeface="Roboto"/>
                <a:sym typeface="Roboto"/>
              </a:rPr>
              <a:t>Thanks for coming!</a:t>
            </a:r>
            <a:endParaRPr sz="1800">
              <a:solidFill>
                <a:schemeClr val="lt1"/>
              </a:solidFill>
              <a:latin typeface="Roboto"/>
              <a:ea typeface="Roboto"/>
              <a:cs typeface="Roboto"/>
              <a:sym typeface="Roboto"/>
            </a:endParaRPr>
          </a:p>
        </p:txBody>
      </p:sp>
      <p:pic>
        <p:nvPicPr>
          <p:cNvPr id="179" name="Google Shape;179;p25"/>
          <p:cNvPicPr preferRelativeResize="0"/>
          <p:nvPr/>
        </p:nvPicPr>
        <p:blipFill>
          <a:blip r:embed="rId3">
            <a:alphaModFix/>
          </a:blip>
          <a:stretch>
            <a:fillRect/>
          </a:stretch>
        </p:blipFill>
        <p:spPr>
          <a:xfrm>
            <a:off x="3225075" y="1285325"/>
            <a:ext cx="2693850" cy="269960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a:t>The skills taught in these sessions allow identification and exploitation of security vulnerabilities in systems. We strive to give you a place to practice legally, and can point you to other places to practice. These skills should not be used on systems where you do not have explicit permission from the owner of the system. It is </a:t>
            </a:r>
            <a:r>
              <a:rPr lang="en-GB" u="sng">
                <a:solidFill>
                  <a:srgbClr val="EB3C68"/>
                </a:solidFill>
              </a:rPr>
              <a:t>VERY</a:t>
            </a:r>
            <a:r>
              <a:rPr lang="en-GB"/>
              <a:t> easy to end up in breach of relevant laws, and we can accept no responsibility for anything you do with the skills learnt here. </a:t>
            </a:r>
            <a:br>
              <a:rPr lang="en-GB"/>
            </a:br>
            <a:endParaRPr/>
          </a:p>
          <a:p>
            <a:pPr indent="-317500" lvl="0" marL="457200" rtl="0" algn="l">
              <a:spcBef>
                <a:spcPts val="0"/>
              </a:spcBef>
              <a:spcAft>
                <a:spcPts val="0"/>
              </a:spcAft>
              <a:buSzPts val="1400"/>
              <a:buChar char="●"/>
            </a:pPr>
            <a:r>
              <a:rPr lang="en-GB"/>
              <a:t>If we have reason to believe that you are utilising these skills against systems where you are not authorised you will be banned from our events, and if necessary the relevant authorities will be alerted. </a:t>
            </a:r>
            <a:br>
              <a:rPr lang="en-GB"/>
            </a:br>
            <a:endParaRPr/>
          </a:p>
          <a:p>
            <a:pPr indent="-317500" lvl="0" marL="457200" rtl="0" algn="l">
              <a:spcBef>
                <a:spcPts val="0"/>
              </a:spcBef>
              <a:spcAft>
                <a:spcPts val="0"/>
              </a:spcAft>
              <a:buSzPts val="1400"/>
              <a:buChar char="●"/>
            </a:pPr>
            <a:r>
              <a:rPr lang="en-GB"/>
              <a:t>Remember, if you have any doubts as to if something is legal or authorised, just don't do it until you are able to confirm you are allowed to.</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sp>
        <p:nvSpPr>
          <p:cNvPr id="64" name="Google Shape;64;p13"/>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The Legal Bit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GB"/>
              <a:t>Before proceeding past this point you must read and agree to our Code of Conduct - this is a requirement from the University for us to operate as a society. </a:t>
            </a:r>
            <a:br>
              <a:rPr lang="en-GB"/>
            </a:br>
            <a:endParaRPr/>
          </a:p>
          <a:p>
            <a:pPr indent="-317500" lvl="0" marL="457200" rtl="0" algn="l">
              <a:spcBef>
                <a:spcPts val="0"/>
              </a:spcBef>
              <a:spcAft>
                <a:spcPts val="0"/>
              </a:spcAft>
              <a:buSzPts val="1400"/>
              <a:buChar char="●"/>
            </a:pPr>
            <a:r>
              <a:rPr lang="en-GB"/>
              <a:t>If you have any doubts or need anything clarified, please ask a member of the committee.</a:t>
            </a:r>
            <a:br>
              <a:rPr lang="en-GB"/>
            </a:br>
            <a:endParaRPr/>
          </a:p>
          <a:p>
            <a:pPr indent="-317500" lvl="0" marL="457200" rtl="0" algn="l">
              <a:spcBef>
                <a:spcPts val="0"/>
              </a:spcBef>
              <a:spcAft>
                <a:spcPts val="0"/>
              </a:spcAft>
              <a:buSzPts val="1400"/>
              <a:buChar char="●"/>
            </a:pPr>
            <a:r>
              <a:rPr lang="en-GB"/>
              <a:t>Breaching the Code of Conduct = immediate ejection and further consequences.</a:t>
            </a:r>
            <a:br>
              <a:rPr lang="en-GB"/>
            </a:br>
            <a:endParaRPr/>
          </a:p>
          <a:p>
            <a:pPr indent="-317500" lvl="0" marL="457200" rtl="0" algn="l">
              <a:spcBef>
                <a:spcPts val="0"/>
              </a:spcBef>
              <a:spcAft>
                <a:spcPts val="0"/>
              </a:spcAft>
              <a:buSzPts val="1400"/>
              <a:buChar char="●"/>
            </a:pPr>
            <a:r>
              <a:rPr lang="en-GB"/>
              <a:t>Code of Conduct can be found at </a:t>
            </a:r>
            <a:r>
              <a:rPr lang="en-GB">
                <a:solidFill>
                  <a:srgbClr val="EB3C68"/>
                </a:solidFill>
              </a:rPr>
              <a:t>https://shefesh.com/downloads/SESH%20Code%20of%20Conduct.pdf</a:t>
            </a:r>
            <a:endParaRPr/>
          </a:p>
          <a:p>
            <a:pPr indent="0" lvl="0" marL="0" rtl="0" algn="l">
              <a:spcBef>
                <a:spcPts val="1600"/>
              </a:spcBef>
              <a:spcAft>
                <a:spcPts val="1600"/>
              </a:spcAft>
              <a:buNone/>
            </a:pPr>
            <a:r>
              <a:t/>
            </a:r>
            <a:endParaRPr/>
          </a:p>
        </p:txBody>
      </p:sp>
      <p:sp>
        <p:nvSpPr>
          <p:cNvPr id="70" name="Google Shape;70;p14"/>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Code of Conduct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Christmas Quiz</a:t>
            </a:r>
            <a:endParaRPr b="1">
              <a:latin typeface="Roboto Mono"/>
              <a:ea typeface="Roboto Mono"/>
              <a:cs typeface="Roboto Mono"/>
              <a:sym typeface="Roboto Mono"/>
            </a:endParaRPr>
          </a:p>
        </p:txBody>
      </p:sp>
      <p:sp>
        <p:nvSpPr>
          <p:cNvPr id="76" name="Google Shape;76;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t>This is optional - but there are prizes up for grabs!</a:t>
            </a:r>
            <a:endParaRPr sz="1500"/>
          </a:p>
          <a:p>
            <a:pPr indent="0" lvl="0" marL="0" rtl="0" algn="l">
              <a:spcBef>
                <a:spcPts val="1600"/>
              </a:spcBef>
              <a:spcAft>
                <a:spcPts val="0"/>
              </a:spcAft>
              <a:buNone/>
            </a:pPr>
            <a:r>
              <a:rPr lang="en-GB" sz="1500"/>
              <a:t>We’ll be doing a ‘buzzer’ system of answering - the </a:t>
            </a:r>
            <a:r>
              <a:rPr lang="en-GB" sz="1500">
                <a:solidFill>
                  <a:srgbClr val="EB3C68"/>
                </a:solidFill>
              </a:rPr>
              <a:t>first person</a:t>
            </a:r>
            <a:r>
              <a:rPr lang="en-GB" sz="1500"/>
              <a:t> to shout out the answer/type it in the chat gets the points, and then we move on to the next question!</a:t>
            </a:r>
            <a:endParaRPr sz="1500"/>
          </a:p>
          <a:p>
            <a:pPr indent="0" lvl="0" marL="0" rtl="0" algn="l">
              <a:spcBef>
                <a:spcPts val="1600"/>
              </a:spcBef>
              <a:spcAft>
                <a:spcPts val="0"/>
              </a:spcAft>
              <a:buNone/>
            </a:pPr>
            <a:r>
              <a:rPr lang="en-GB" sz="1500"/>
              <a:t>Afterwards we’ll jump onto TryHackMe and sort out prizes :)</a:t>
            </a:r>
            <a:endParaRPr sz="1500"/>
          </a:p>
          <a:p>
            <a:pPr indent="0" lvl="0" marL="0" rtl="0" algn="l">
              <a:spcBef>
                <a:spcPts val="1600"/>
              </a:spcBef>
              <a:spcAft>
                <a:spcPts val="0"/>
              </a:spcAft>
              <a:buNone/>
            </a:pPr>
            <a:r>
              <a:rPr lang="en-GB" sz="1500"/>
              <a:t>If you don’t want to take part, feel free to skip ahead in the slides (download them from shefesh.com/wiki/sessions) and get started on the Advent of Cyber Challenges</a:t>
            </a:r>
            <a:endParaRPr sz="1500"/>
          </a:p>
          <a:p>
            <a:pPr indent="0" lvl="0" marL="0" rtl="0" algn="l">
              <a:spcBef>
                <a:spcPts val="1600"/>
              </a:spcBef>
              <a:spcAft>
                <a:spcPts val="1600"/>
              </a:spcAft>
              <a:buNone/>
            </a:pPr>
            <a:r>
              <a:rPr lang="en-GB" sz="1500"/>
              <a:t>Good luck!</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6"/>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Round 1 - Cyber Say What You See</a:t>
            </a:r>
            <a:endParaRPr/>
          </a:p>
        </p:txBody>
      </p:sp>
      <p:pic>
        <p:nvPicPr>
          <p:cNvPr id="82" name="Google Shape;82;p16"/>
          <p:cNvPicPr preferRelativeResize="0"/>
          <p:nvPr/>
        </p:nvPicPr>
        <p:blipFill>
          <a:blip r:embed="rId3">
            <a:alphaModFix/>
          </a:blip>
          <a:stretch>
            <a:fillRect/>
          </a:stretch>
        </p:blipFill>
        <p:spPr>
          <a:xfrm>
            <a:off x="3867263" y="880100"/>
            <a:ext cx="2187675" cy="4167000"/>
          </a:xfrm>
          <a:prstGeom prst="rect">
            <a:avLst/>
          </a:prstGeom>
          <a:noFill/>
          <a:ln>
            <a:noFill/>
          </a:ln>
        </p:spPr>
      </p:pic>
      <p:sp>
        <p:nvSpPr>
          <p:cNvPr id="83" name="Google Shape;83;p16"/>
          <p:cNvSpPr/>
          <p:nvPr/>
        </p:nvSpPr>
        <p:spPr>
          <a:xfrm>
            <a:off x="4291488" y="2157575"/>
            <a:ext cx="1339200" cy="1453200"/>
          </a:xfrm>
          <a:prstGeom prst="noSmoking">
            <a:avLst>
              <a:gd fmla="val 18750" name="adj"/>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 name="Google Shape;84;p16"/>
          <p:cNvPicPr preferRelativeResize="0"/>
          <p:nvPr/>
        </p:nvPicPr>
        <p:blipFill>
          <a:blip r:embed="rId4">
            <a:alphaModFix/>
          </a:blip>
          <a:stretch>
            <a:fillRect/>
          </a:stretch>
        </p:blipFill>
        <p:spPr>
          <a:xfrm>
            <a:off x="801300" y="1518700"/>
            <a:ext cx="2187675" cy="2730959"/>
          </a:xfrm>
          <a:prstGeom prst="rect">
            <a:avLst/>
          </a:prstGeom>
          <a:noFill/>
          <a:ln>
            <a:noFill/>
          </a:ln>
        </p:spPr>
      </p:pic>
      <p:sp>
        <p:nvSpPr>
          <p:cNvPr id="85" name="Google Shape;85;p16"/>
          <p:cNvSpPr/>
          <p:nvPr/>
        </p:nvSpPr>
        <p:spPr>
          <a:xfrm>
            <a:off x="3143425" y="2567825"/>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a:off x="6430350" y="2596175"/>
            <a:ext cx="756300" cy="5760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6"/>
          <p:cNvSpPr txBox="1"/>
          <p:nvPr/>
        </p:nvSpPr>
        <p:spPr>
          <a:xfrm>
            <a:off x="7562050" y="2127725"/>
            <a:ext cx="1017900" cy="15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600">
                <a:solidFill>
                  <a:schemeClr val="lt1"/>
                </a:solidFill>
                <a:latin typeface="Roboto"/>
                <a:ea typeface="Roboto"/>
                <a:cs typeface="Roboto"/>
                <a:sym typeface="Roboto"/>
              </a:rPr>
              <a:t>?</a:t>
            </a:r>
            <a:endParaRPr sz="9600">
              <a:solidFill>
                <a:schemeClr val="lt1"/>
              </a:solidFill>
              <a:latin typeface="Roboto"/>
              <a:ea typeface="Roboto"/>
              <a:cs typeface="Roboto"/>
              <a:sym typeface="Roboto"/>
            </a:endParaRPr>
          </a:p>
        </p:txBody>
      </p:sp>
      <p:sp>
        <p:nvSpPr>
          <p:cNvPr id="88" name="Google Shape;88;p16"/>
          <p:cNvSpPr txBox="1"/>
          <p:nvPr/>
        </p:nvSpPr>
        <p:spPr>
          <a:xfrm>
            <a:off x="564050" y="734200"/>
            <a:ext cx="756300" cy="7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latin typeface="Roboto"/>
                <a:ea typeface="Roboto"/>
                <a:cs typeface="Roboto"/>
                <a:sym typeface="Roboto"/>
              </a:rPr>
              <a:t>1)</a:t>
            </a:r>
            <a:endParaRPr sz="36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Round 1 - Cyber Say What You See</a:t>
            </a:r>
            <a:endParaRPr/>
          </a:p>
        </p:txBody>
      </p:sp>
      <p:sp>
        <p:nvSpPr>
          <p:cNvPr id="94" name="Google Shape;94;p17"/>
          <p:cNvSpPr/>
          <p:nvPr/>
        </p:nvSpPr>
        <p:spPr>
          <a:xfrm>
            <a:off x="7831550" y="2489655"/>
            <a:ext cx="502200" cy="3291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7"/>
          <p:cNvSpPr txBox="1"/>
          <p:nvPr/>
        </p:nvSpPr>
        <p:spPr>
          <a:xfrm>
            <a:off x="8333743" y="2139449"/>
            <a:ext cx="6759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700">
                <a:solidFill>
                  <a:schemeClr val="lt1"/>
                </a:solidFill>
                <a:latin typeface="Roboto"/>
                <a:ea typeface="Roboto"/>
                <a:cs typeface="Roboto"/>
                <a:sym typeface="Roboto"/>
              </a:rPr>
              <a:t>?</a:t>
            </a:r>
            <a:endParaRPr sz="5700">
              <a:solidFill>
                <a:schemeClr val="lt1"/>
              </a:solidFill>
              <a:latin typeface="Roboto"/>
              <a:ea typeface="Roboto"/>
              <a:cs typeface="Roboto"/>
              <a:sym typeface="Roboto"/>
            </a:endParaRPr>
          </a:p>
        </p:txBody>
      </p:sp>
      <p:sp>
        <p:nvSpPr>
          <p:cNvPr id="96" name="Google Shape;96;p17"/>
          <p:cNvSpPr txBox="1"/>
          <p:nvPr/>
        </p:nvSpPr>
        <p:spPr>
          <a:xfrm>
            <a:off x="106950" y="734200"/>
            <a:ext cx="756300" cy="7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latin typeface="Roboto"/>
                <a:ea typeface="Roboto"/>
                <a:cs typeface="Roboto"/>
                <a:sym typeface="Roboto"/>
              </a:rPr>
              <a:t>2</a:t>
            </a:r>
            <a:r>
              <a:rPr lang="en-GB"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p:txBody>
      </p:sp>
      <p:pic>
        <p:nvPicPr>
          <p:cNvPr id="97" name="Google Shape;97;p17"/>
          <p:cNvPicPr preferRelativeResize="0"/>
          <p:nvPr/>
        </p:nvPicPr>
        <p:blipFill rotWithShape="1">
          <a:blip r:embed="rId3">
            <a:alphaModFix/>
          </a:blip>
          <a:srcRect b="8172" l="0" r="0" t="0"/>
          <a:stretch/>
        </p:blipFill>
        <p:spPr>
          <a:xfrm>
            <a:off x="106950" y="1998148"/>
            <a:ext cx="2294802" cy="1512900"/>
          </a:xfrm>
          <a:prstGeom prst="rect">
            <a:avLst/>
          </a:prstGeom>
          <a:noFill/>
          <a:ln>
            <a:noFill/>
          </a:ln>
        </p:spPr>
      </p:pic>
      <p:pic>
        <p:nvPicPr>
          <p:cNvPr id="98" name="Google Shape;98;p17"/>
          <p:cNvPicPr preferRelativeResize="0"/>
          <p:nvPr/>
        </p:nvPicPr>
        <p:blipFill>
          <a:blip r:embed="rId4">
            <a:alphaModFix/>
          </a:blip>
          <a:stretch>
            <a:fillRect/>
          </a:stretch>
        </p:blipFill>
        <p:spPr>
          <a:xfrm>
            <a:off x="2957625" y="1998163"/>
            <a:ext cx="2294800" cy="1536066"/>
          </a:xfrm>
          <a:prstGeom prst="rect">
            <a:avLst/>
          </a:prstGeom>
          <a:noFill/>
          <a:ln>
            <a:noFill/>
          </a:ln>
        </p:spPr>
      </p:pic>
      <p:pic>
        <p:nvPicPr>
          <p:cNvPr id="99" name="Google Shape;99;p17"/>
          <p:cNvPicPr preferRelativeResize="0"/>
          <p:nvPr/>
        </p:nvPicPr>
        <p:blipFill>
          <a:blip r:embed="rId5">
            <a:alphaModFix/>
          </a:blip>
          <a:stretch>
            <a:fillRect/>
          </a:stretch>
        </p:blipFill>
        <p:spPr>
          <a:xfrm>
            <a:off x="5808300" y="2147623"/>
            <a:ext cx="2023250" cy="1213950"/>
          </a:xfrm>
          <a:prstGeom prst="rect">
            <a:avLst/>
          </a:prstGeom>
          <a:noFill/>
          <a:ln>
            <a:noFill/>
          </a:ln>
        </p:spPr>
      </p:pic>
      <p:sp>
        <p:nvSpPr>
          <p:cNvPr id="100" name="Google Shape;100;p17"/>
          <p:cNvSpPr/>
          <p:nvPr/>
        </p:nvSpPr>
        <p:spPr>
          <a:xfrm>
            <a:off x="2428275" y="2449838"/>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7"/>
          <p:cNvSpPr/>
          <p:nvPr/>
        </p:nvSpPr>
        <p:spPr>
          <a:xfrm>
            <a:off x="5252425" y="2449850"/>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8"/>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Round 2 - Xmas Say What You See</a:t>
            </a:r>
            <a:endParaRPr/>
          </a:p>
        </p:txBody>
      </p:sp>
      <p:sp>
        <p:nvSpPr>
          <p:cNvPr id="107" name="Google Shape;107;p18"/>
          <p:cNvSpPr/>
          <p:nvPr/>
        </p:nvSpPr>
        <p:spPr>
          <a:xfrm>
            <a:off x="7391450" y="3817542"/>
            <a:ext cx="502200" cy="3291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txBox="1"/>
          <p:nvPr/>
        </p:nvSpPr>
        <p:spPr>
          <a:xfrm>
            <a:off x="7893643" y="3467337"/>
            <a:ext cx="6759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700">
                <a:solidFill>
                  <a:schemeClr val="lt1"/>
                </a:solidFill>
                <a:latin typeface="Roboto"/>
                <a:ea typeface="Roboto"/>
                <a:cs typeface="Roboto"/>
                <a:sym typeface="Roboto"/>
              </a:rPr>
              <a:t>?</a:t>
            </a:r>
            <a:endParaRPr sz="5700">
              <a:solidFill>
                <a:schemeClr val="lt1"/>
              </a:solidFill>
              <a:latin typeface="Roboto"/>
              <a:ea typeface="Roboto"/>
              <a:cs typeface="Roboto"/>
              <a:sym typeface="Roboto"/>
            </a:endParaRPr>
          </a:p>
        </p:txBody>
      </p:sp>
      <p:sp>
        <p:nvSpPr>
          <p:cNvPr id="109" name="Google Shape;109;p18"/>
          <p:cNvSpPr txBox="1"/>
          <p:nvPr/>
        </p:nvSpPr>
        <p:spPr>
          <a:xfrm>
            <a:off x="106950" y="734200"/>
            <a:ext cx="756300" cy="7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latin typeface="Roboto"/>
                <a:ea typeface="Roboto"/>
                <a:cs typeface="Roboto"/>
                <a:sym typeface="Roboto"/>
              </a:rPr>
              <a:t>1</a:t>
            </a:r>
            <a:r>
              <a:rPr lang="en-GB"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p:txBody>
      </p:sp>
      <p:sp>
        <p:nvSpPr>
          <p:cNvPr id="110" name="Google Shape;110;p18"/>
          <p:cNvSpPr/>
          <p:nvPr/>
        </p:nvSpPr>
        <p:spPr>
          <a:xfrm>
            <a:off x="3182375" y="1416675"/>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1225800" y="3583288"/>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8"/>
          <p:cNvPicPr preferRelativeResize="0"/>
          <p:nvPr/>
        </p:nvPicPr>
        <p:blipFill>
          <a:blip r:embed="rId3">
            <a:alphaModFix/>
          </a:blip>
          <a:stretch>
            <a:fillRect/>
          </a:stretch>
        </p:blipFill>
        <p:spPr>
          <a:xfrm>
            <a:off x="1115775" y="880575"/>
            <a:ext cx="1704924" cy="1704924"/>
          </a:xfrm>
          <a:prstGeom prst="rect">
            <a:avLst/>
          </a:prstGeom>
          <a:noFill/>
          <a:ln>
            <a:noFill/>
          </a:ln>
        </p:spPr>
      </p:pic>
      <p:pic>
        <p:nvPicPr>
          <p:cNvPr id="113" name="Google Shape;113;p18"/>
          <p:cNvPicPr preferRelativeResize="0"/>
          <p:nvPr/>
        </p:nvPicPr>
        <p:blipFill>
          <a:blip r:embed="rId4">
            <a:alphaModFix/>
          </a:blip>
          <a:stretch>
            <a:fillRect/>
          </a:stretch>
        </p:blipFill>
        <p:spPr>
          <a:xfrm>
            <a:off x="4113450" y="988550"/>
            <a:ext cx="1488951" cy="1488951"/>
          </a:xfrm>
          <a:prstGeom prst="rect">
            <a:avLst/>
          </a:prstGeom>
          <a:noFill/>
          <a:ln>
            <a:noFill/>
          </a:ln>
        </p:spPr>
      </p:pic>
      <p:pic>
        <p:nvPicPr>
          <p:cNvPr id="114" name="Google Shape;114;p18"/>
          <p:cNvPicPr preferRelativeResize="0"/>
          <p:nvPr/>
        </p:nvPicPr>
        <p:blipFill>
          <a:blip r:embed="rId5">
            <a:alphaModFix/>
          </a:blip>
          <a:stretch>
            <a:fillRect/>
          </a:stretch>
        </p:blipFill>
        <p:spPr>
          <a:xfrm>
            <a:off x="1981075" y="2794375"/>
            <a:ext cx="1557950" cy="2210525"/>
          </a:xfrm>
          <a:prstGeom prst="rect">
            <a:avLst/>
          </a:prstGeom>
          <a:noFill/>
          <a:ln>
            <a:noFill/>
          </a:ln>
        </p:spPr>
      </p:pic>
      <p:pic>
        <p:nvPicPr>
          <p:cNvPr id="115" name="Google Shape;115;p18"/>
          <p:cNvPicPr preferRelativeResize="0"/>
          <p:nvPr/>
        </p:nvPicPr>
        <p:blipFill>
          <a:blip r:embed="rId6">
            <a:alphaModFix/>
          </a:blip>
          <a:stretch>
            <a:fillRect/>
          </a:stretch>
        </p:blipFill>
        <p:spPr>
          <a:xfrm>
            <a:off x="4590050" y="3017675"/>
            <a:ext cx="2351909" cy="1763927"/>
          </a:xfrm>
          <a:prstGeom prst="rect">
            <a:avLst/>
          </a:prstGeom>
          <a:noFill/>
          <a:ln>
            <a:noFill/>
          </a:ln>
        </p:spPr>
      </p:pic>
      <p:sp>
        <p:nvSpPr>
          <p:cNvPr id="116" name="Google Shape;116;p18"/>
          <p:cNvSpPr/>
          <p:nvPr/>
        </p:nvSpPr>
        <p:spPr>
          <a:xfrm>
            <a:off x="3751775" y="3583288"/>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txBox="1"/>
          <p:nvPr/>
        </p:nvSpPr>
        <p:spPr>
          <a:xfrm>
            <a:off x="6070926" y="1300725"/>
            <a:ext cx="24987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700">
                <a:solidFill>
                  <a:schemeClr val="lt1"/>
                </a:solidFill>
                <a:latin typeface="Roboto"/>
                <a:ea typeface="Roboto"/>
                <a:cs typeface="Roboto"/>
                <a:sym typeface="Roboto"/>
              </a:rPr>
              <a:t>( - “C” )</a:t>
            </a:r>
            <a:endParaRPr sz="57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Round 2 - Xmas Say What You See</a:t>
            </a:r>
            <a:endParaRPr/>
          </a:p>
        </p:txBody>
      </p:sp>
      <p:sp>
        <p:nvSpPr>
          <p:cNvPr id="123" name="Google Shape;123;p19"/>
          <p:cNvSpPr/>
          <p:nvPr/>
        </p:nvSpPr>
        <p:spPr>
          <a:xfrm>
            <a:off x="7391450" y="3817542"/>
            <a:ext cx="502200" cy="329100"/>
          </a:xfrm>
          <a:prstGeom prst="mathEqual">
            <a:avLst>
              <a:gd fmla="val 23520" name="adj1"/>
              <a:gd fmla="val 117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txBox="1"/>
          <p:nvPr/>
        </p:nvSpPr>
        <p:spPr>
          <a:xfrm>
            <a:off x="7893643" y="3467337"/>
            <a:ext cx="675900" cy="86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5700">
                <a:solidFill>
                  <a:schemeClr val="lt1"/>
                </a:solidFill>
                <a:latin typeface="Roboto"/>
                <a:ea typeface="Roboto"/>
                <a:cs typeface="Roboto"/>
                <a:sym typeface="Roboto"/>
              </a:rPr>
              <a:t>?</a:t>
            </a:r>
            <a:endParaRPr sz="5700">
              <a:solidFill>
                <a:schemeClr val="lt1"/>
              </a:solidFill>
              <a:latin typeface="Roboto"/>
              <a:ea typeface="Roboto"/>
              <a:cs typeface="Roboto"/>
              <a:sym typeface="Roboto"/>
            </a:endParaRPr>
          </a:p>
        </p:txBody>
      </p:sp>
      <p:sp>
        <p:nvSpPr>
          <p:cNvPr id="125" name="Google Shape;125;p19"/>
          <p:cNvSpPr txBox="1"/>
          <p:nvPr/>
        </p:nvSpPr>
        <p:spPr>
          <a:xfrm>
            <a:off x="106950" y="734200"/>
            <a:ext cx="756300" cy="78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600">
                <a:solidFill>
                  <a:schemeClr val="lt1"/>
                </a:solidFill>
                <a:latin typeface="Roboto"/>
                <a:ea typeface="Roboto"/>
                <a:cs typeface="Roboto"/>
                <a:sym typeface="Roboto"/>
              </a:rPr>
              <a:t>2</a:t>
            </a:r>
            <a:r>
              <a:rPr lang="en-GB" sz="3600">
                <a:solidFill>
                  <a:schemeClr val="lt1"/>
                </a:solidFill>
                <a:latin typeface="Roboto"/>
                <a:ea typeface="Roboto"/>
                <a:cs typeface="Roboto"/>
                <a:sym typeface="Roboto"/>
              </a:rPr>
              <a:t>)</a:t>
            </a:r>
            <a:endParaRPr sz="3600">
              <a:solidFill>
                <a:schemeClr val="lt1"/>
              </a:solidFill>
              <a:latin typeface="Roboto"/>
              <a:ea typeface="Roboto"/>
              <a:cs typeface="Roboto"/>
              <a:sym typeface="Roboto"/>
            </a:endParaRPr>
          </a:p>
        </p:txBody>
      </p:sp>
      <p:sp>
        <p:nvSpPr>
          <p:cNvPr id="126" name="Google Shape;126;p19"/>
          <p:cNvSpPr/>
          <p:nvPr/>
        </p:nvSpPr>
        <p:spPr>
          <a:xfrm>
            <a:off x="3182375" y="1416675"/>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692400" y="3583288"/>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4037938" y="3583263"/>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19"/>
          <p:cNvPicPr preferRelativeResize="0"/>
          <p:nvPr/>
        </p:nvPicPr>
        <p:blipFill>
          <a:blip r:embed="rId3">
            <a:alphaModFix/>
          </a:blip>
          <a:stretch>
            <a:fillRect/>
          </a:stretch>
        </p:blipFill>
        <p:spPr>
          <a:xfrm>
            <a:off x="1015650" y="824100"/>
            <a:ext cx="1817874" cy="1817874"/>
          </a:xfrm>
          <a:prstGeom prst="rect">
            <a:avLst/>
          </a:prstGeom>
          <a:noFill/>
          <a:ln>
            <a:noFill/>
          </a:ln>
        </p:spPr>
      </p:pic>
      <p:pic>
        <p:nvPicPr>
          <p:cNvPr id="130" name="Google Shape;130;p19"/>
          <p:cNvPicPr preferRelativeResize="0"/>
          <p:nvPr/>
        </p:nvPicPr>
        <p:blipFill>
          <a:blip r:embed="rId4">
            <a:alphaModFix/>
          </a:blip>
          <a:stretch>
            <a:fillRect/>
          </a:stretch>
        </p:blipFill>
        <p:spPr>
          <a:xfrm>
            <a:off x="3904175" y="824100"/>
            <a:ext cx="1843338" cy="2041176"/>
          </a:xfrm>
          <a:prstGeom prst="rect">
            <a:avLst/>
          </a:prstGeom>
          <a:noFill/>
          <a:ln>
            <a:noFill/>
          </a:ln>
        </p:spPr>
      </p:pic>
      <p:pic>
        <p:nvPicPr>
          <p:cNvPr id="131" name="Google Shape;131;p19"/>
          <p:cNvPicPr preferRelativeResize="0"/>
          <p:nvPr/>
        </p:nvPicPr>
        <p:blipFill>
          <a:blip r:embed="rId5">
            <a:alphaModFix/>
          </a:blip>
          <a:stretch>
            <a:fillRect/>
          </a:stretch>
        </p:blipFill>
        <p:spPr>
          <a:xfrm>
            <a:off x="6642572" y="952625"/>
            <a:ext cx="2351900" cy="1560816"/>
          </a:xfrm>
          <a:prstGeom prst="rect">
            <a:avLst/>
          </a:prstGeom>
          <a:noFill/>
          <a:ln>
            <a:noFill/>
          </a:ln>
        </p:spPr>
      </p:pic>
      <p:sp>
        <p:nvSpPr>
          <p:cNvPr id="132" name="Google Shape;132;p19"/>
          <p:cNvSpPr/>
          <p:nvPr/>
        </p:nvSpPr>
        <p:spPr>
          <a:xfrm>
            <a:off x="5910350" y="1416675"/>
            <a:ext cx="569400" cy="6327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19"/>
          <p:cNvPicPr preferRelativeResize="0"/>
          <p:nvPr/>
        </p:nvPicPr>
        <p:blipFill rotWithShape="1">
          <a:blip r:embed="rId6">
            <a:alphaModFix/>
          </a:blip>
          <a:srcRect b="8408" l="0" r="0" t="0"/>
          <a:stretch/>
        </p:blipFill>
        <p:spPr>
          <a:xfrm>
            <a:off x="1370000" y="2794375"/>
            <a:ext cx="2269438" cy="2244983"/>
          </a:xfrm>
          <a:prstGeom prst="rect">
            <a:avLst/>
          </a:prstGeom>
          <a:noFill/>
          <a:ln>
            <a:noFill/>
          </a:ln>
        </p:spPr>
      </p:pic>
      <p:sp>
        <p:nvSpPr>
          <p:cNvPr id="134" name="Google Shape;134;p19"/>
          <p:cNvSpPr/>
          <p:nvPr/>
        </p:nvSpPr>
        <p:spPr>
          <a:xfrm>
            <a:off x="2493825" y="2865275"/>
            <a:ext cx="1059000" cy="94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a:off x="2493825" y="4030875"/>
            <a:ext cx="1059000" cy="94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1434825" y="4030875"/>
            <a:ext cx="1059000" cy="9423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7" name="Google Shape;137;p19"/>
          <p:cNvPicPr preferRelativeResize="0"/>
          <p:nvPr/>
        </p:nvPicPr>
        <p:blipFill>
          <a:blip r:embed="rId7">
            <a:alphaModFix/>
          </a:blip>
          <a:stretch>
            <a:fillRect/>
          </a:stretch>
        </p:blipFill>
        <p:spPr>
          <a:xfrm>
            <a:off x="5005824" y="3017675"/>
            <a:ext cx="1700979" cy="2041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Cyber Questions</a:t>
            </a:r>
            <a:endParaRPr b="1"/>
          </a:p>
          <a:p>
            <a:pPr indent="-317500" lvl="0" marL="457200" rtl="0" algn="l">
              <a:spcBef>
                <a:spcPts val="1600"/>
              </a:spcBef>
              <a:spcAft>
                <a:spcPts val="0"/>
              </a:spcAft>
              <a:buSzPts val="1400"/>
              <a:buAutoNum type="arabicPeriod"/>
            </a:pPr>
            <a:r>
              <a:rPr lang="en-GB"/>
              <a:t>How many TCP/UDP ports are there?</a:t>
            </a:r>
            <a:endParaRPr/>
          </a:p>
          <a:p>
            <a:pPr indent="-317500" lvl="0" marL="457200" rtl="0" algn="l">
              <a:spcBef>
                <a:spcPts val="0"/>
              </a:spcBef>
              <a:spcAft>
                <a:spcPts val="0"/>
              </a:spcAft>
              <a:buSzPts val="1400"/>
              <a:buAutoNum type="arabicPeriod"/>
            </a:pPr>
            <a:r>
              <a:rPr lang="en-GB"/>
              <a:t>This NSA exploit is ‘eternally’ this colour</a:t>
            </a:r>
            <a:endParaRPr/>
          </a:p>
          <a:p>
            <a:pPr indent="-317500" lvl="0" marL="457200" rtl="0" algn="l">
              <a:spcBef>
                <a:spcPts val="0"/>
              </a:spcBef>
              <a:spcAft>
                <a:spcPts val="0"/>
              </a:spcAft>
              <a:buSzPts val="1400"/>
              <a:buAutoNum type="arabicPeriod"/>
            </a:pPr>
            <a:r>
              <a:rPr lang="en-GB"/>
              <a:t>If you are sniffing for VoIP traffic, should you look for TCP or UDP?</a:t>
            </a:r>
            <a:endParaRPr/>
          </a:p>
          <a:p>
            <a:pPr indent="-317500" lvl="0" marL="457200" rtl="0" algn="l">
              <a:spcBef>
                <a:spcPts val="0"/>
              </a:spcBef>
              <a:spcAft>
                <a:spcPts val="0"/>
              </a:spcAft>
              <a:buSzPts val="1400"/>
              <a:buAutoNum type="arabicPeriod"/>
            </a:pPr>
            <a:r>
              <a:rPr lang="en-GB"/>
              <a:t>What does the so-called ‘Layer 8’ of the OSI model represent?</a:t>
            </a:r>
            <a:endParaRPr/>
          </a:p>
          <a:p>
            <a:pPr indent="-317500" lvl="0" marL="457200" rtl="0" algn="l">
              <a:spcBef>
                <a:spcPts val="0"/>
              </a:spcBef>
              <a:spcAft>
                <a:spcPts val="0"/>
              </a:spcAft>
              <a:buSzPts val="1400"/>
              <a:buAutoNum type="arabicPeriod"/>
            </a:pPr>
            <a:r>
              <a:rPr lang="en-GB"/>
              <a:t>What is the name of the famous malware that disrupted a country’s nuclear program?</a:t>
            </a:r>
            <a:endParaRPr/>
          </a:p>
        </p:txBody>
      </p:sp>
      <p:sp>
        <p:nvSpPr>
          <p:cNvPr id="143" name="Google Shape;143;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Xmas Questions</a:t>
            </a:r>
            <a:endParaRPr b="1"/>
          </a:p>
          <a:p>
            <a:pPr indent="-317500" lvl="0" marL="457200" rtl="0" algn="l">
              <a:spcBef>
                <a:spcPts val="1600"/>
              </a:spcBef>
              <a:spcAft>
                <a:spcPts val="0"/>
              </a:spcAft>
              <a:buSzPts val="1400"/>
              <a:buAutoNum type="arabicPeriod"/>
            </a:pPr>
            <a:r>
              <a:rPr lang="en-GB"/>
              <a:t>How many Reindeer does Santa have?</a:t>
            </a:r>
            <a:endParaRPr/>
          </a:p>
          <a:p>
            <a:pPr indent="-317500" lvl="0" marL="457200" rtl="0" algn="l">
              <a:spcBef>
                <a:spcPts val="0"/>
              </a:spcBef>
              <a:spcAft>
                <a:spcPts val="0"/>
              </a:spcAft>
              <a:buSzPts val="1400"/>
              <a:buAutoNum type="arabicPeriod"/>
            </a:pPr>
            <a:r>
              <a:rPr lang="en-GB"/>
              <a:t>Traditional Christmas plants are ‘forever’ this colour</a:t>
            </a:r>
            <a:endParaRPr/>
          </a:p>
          <a:p>
            <a:pPr indent="-317500" lvl="0" marL="457200" rtl="0" algn="l">
              <a:spcBef>
                <a:spcPts val="0"/>
              </a:spcBef>
              <a:spcAft>
                <a:spcPts val="0"/>
              </a:spcAft>
              <a:buSzPts val="1400"/>
              <a:buAutoNum type="arabicPeriod"/>
            </a:pPr>
            <a:r>
              <a:rPr lang="en-GB"/>
              <a:t>What animated 2004 film is about a train that carries kids to the North Pole on Christmas Eve?</a:t>
            </a:r>
            <a:endParaRPr/>
          </a:p>
          <a:p>
            <a:pPr indent="-317500" lvl="0" marL="457200" rtl="0" algn="l">
              <a:spcBef>
                <a:spcPts val="0"/>
              </a:spcBef>
              <a:spcAft>
                <a:spcPts val="0"/>
              </a:spcAft>
              <a:buSzPts val="1400"/>
              <a:buAutoNum type="arabicPeriod"/>
            </a:pPr>
            <a:r>
              <a:rPr lang="en-GB"/>
              <a:t>What is the white layer on a Christmas cake made of?</a:t>
            </a:r>
            <a:endParaRPr/>
          </a:p>
          <a:p>
            <a:pPr indent="-317500" lvl="0" marL="457200" rtl="0" algn="l">
              <a:spcBef>
                <a:spcPts val="0"/>
              </a:spcBef>
              <a:spcAft>
                <a:spcPts val="0"/>
              </a:spcAft>
              <a:buSzPts val="1400"/>
              <a:buAutoNum type="arabicPeriod"/>
            </a:pPr>
            <a:r>
              <a:rPr lang="en-GB"/>
              <a:t>From which country does </a:t>
            </a:r>
            <a:r>
              <a:rPr lang="en-GB"/>
              <a:t>Glühwein originate?</a:t>
            </a:r>
            <a:endParaRPr/>
          </a:p>
        </p:txBody>
      </p:sp>
      <p:sp>
        <p:nvSpPr>
          <p:cNvPr id="144" name="Google Shape;144;p20"/>
          <p:cNvSpPr txBox="1"/>
          <p:nvPr>
            <p:ph type="title"/>
          </p:nvPr>
        </p:nvSpPr>
        <p:spPr>
          <a:xfrm>
            <a:off x="863250" y="95700"/>
            <a:ext cx="7417500" cy="5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Round 3 - Assorted Questions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